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0820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0085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97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5341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010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659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5327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898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963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563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6944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484E286-85BB-4FEF-A6D3-3F090160E42F}" type="datetimeFigureOut">
              <a:rPr kumimoji="1" lang="ja-JP" altLang="en-US" smtClean="0"/>
              <a:t>2021/7/20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D9D4916-FDFF-4D3A-A86F-FFC128E66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60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amada4649/NaganoCake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amada4649/NaganoCake3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amada4649/graduate-studies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35366A-90BC-44CE-A501-A95A4EFDD0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b="1" dirty="0"/>
              <a:t>履歴書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30420FF-D4E9-4D0C-A7D9-5815C7869C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b="1" dirty="0"/>
              <a:t>千葉工業大学院　機械電子創成工学科専攻</a:t>
            </a:r>
            <a:r>
              <a:rPr lang="ja-JP" altLang="en-US" b="1" dirty="0"/>
              <a:t>　山田竜輝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3289816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21F365-133E-4D69-AA58-152980EDF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自己紹介・学歴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C0F92E-546C-44C3-955A-E8B5EFFAC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自己紹介</a:t>
            </a:r>
            <a:endParaRPr kumimoji="1" lang="en-US" altLang="ja-JP" sz="2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ja-JP" altLang="en-US" b="1" dirty="0"/>
              <a:t>　学校：　千葉工業大学院　工学研究科　機械電子創成工学科専攻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　名前：　山田　竜輝　</a:t>
            </a:r>
            <a:r>
              <a:rPr kumimoji="1" lang="en-US" altLang="ja-JP" b="1" dirty="0"/>
              <a:t>23</a:t>
            </a:r>
            <a:r>
              <a:rPr kumimoji="1" lang="ja-JP" altLang="en-US" b="1" dirty="0"/>
              <a:t>歳　</a:t>
            </a:r>
            <a:r>
              <a:rPr lang="en-US" altLang="ja-JP" b="1" dirty="0"/>
              <a:t>1998/6/17</a:t>
            </a:r>
            <a:r>
              <a:rPr lang="ja-JP" altLang="en-US" b="1" dirty="0"/>
              <a:t>　男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b="1" dirty="0"/>
              <a:t>　研究内容：屋内</a:t>
            </a:r>
            <a:r>
              <a:rPr lang="en-US" altLang="ja-JP" b="1" dirty="0"/>
              <a:t>GPS</a:t>
            </a:r>
            <a:r>
              <a:rPr lang="ja-JP" altLang="en-US" b="1" dirty="0"/>
              <a:t>の位置推定と精度評価（秋田研究室）</a:t>
            </a:r>
            <a:endParaRPr lang="en-US" altLang="ja-JP" b="1" dirty="0"/>
          </a:p>
          <a:p>
            <a:pPr marL="0" indent="0">
              <a:buNone/>
            </a:pPr>
            <a:endParaRPr lang="en-US" altLang="ja-JP" b="1" dirty="0"/>
          </a:p>
          <a:p>
            <a:r>
              <a:rPr lang="ja-JP" altLang="en-US" sz="2800" b="1" dirty="0">
                <a:solidFill>
                  <a:srgbClr val="FF0000"/>
                </a:solidFill>
              </a:rPr>
              <a:t>学歴</a:t>
            </a:r>
            <a:endParaRPr lang="en-US" altLang="ja-JP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ja-JP" altLang="en-US" b="1" dirty="0"/>
              <a:t>　</a:t>
            </a:r>
            <a:r>
              <a:rPr lang="en-US" altLang="ja-JP" b="1" dirty="0"/>
              <a:t>2017</a:t>
            </a:r>
            <a:r>
              <a:rPr lang="ja-JP" altLang="en-US" b="1" dirty="0"/>
              <a:t>年３月　柏井高等学校卒業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b="1" dirty="0"/>
              <a:t>　</a:t>
            </a:r>
            <a:r>
              <a:rPr lang="en-US" altLang="ja-JP" b="1" dirty="0"/>
              <a:t>2017</a:t>
            </a:r>
            <a:r>
              <a:rPr lang="ja-JP" altLang="en-US" b="1" dirty="0"/>
              <a:t>年 </a:t>
            </a:r>
            <a:r>
              <a:rPr lang="en-US" altLang="ja-JP" b="1" dirty="0"/>
              <a:t>4</a:t>
            </a:r>
            <a:r>
              <a:rPr lang="ja-JP" altLang="en-US" b="1" dirty="0"/>
              <a:t>月　千葉工業大学入学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b="1" dirty="0"/>
              <a:t>　</a:t>
            </a:r>
            <a:r>
              <a:rPr lang="en-US" altLang="ja-JP" b="1" dirty="0"/>
              <a:t>2021</a:t>
            </a:r>
            <a:r>
              <a:rPr lang="ja-JP" altLang="en-US" b="1" dirty="0"/>
              <a:t>年 </a:t>
            </a:r>
            <a:r>
              <a:rPr lang="en-US" altLang="ja-JP" b="1" dirty="0"/>
              <a:t>3</a:t>
            </a:r>
            <a:r>
              <a:rPr lang="ja-JP" altLang="en-US" b="1" dirty="0"/>
              <a:t>月　 千葉工業大学卒業</a:t>
            </a:r>
            <a:endParaRPr lang="en-US" altLang="ja-JP" b="1" dirty="0"/>
          </a:p>
          <a:p>
            <a:pPr marL="0" indent="0">
              <a:buNone/>
            </a:pPr>
            <a:r>
              <a:rPr lang="ja-JP" altLang="en-US" b="1" dirty="0"/>
              <a:t>　</a:t>
            </a:r>
            <a:r>
              <a:rPr lang="en-US" altLang="ja-JP" b="1" dirty="0"/>
              <a:t>2021</a:t>
            </a:r>
            <a:r>
              <a:rPr lang="ja-JP" altLang="en-US" b="1" dirty="0"/>
              <a:t>年 </a:t>
            </a:r>
            <a:r>
              <a:rPr lang="en-US" altLang="ja-JP" b="1" dirty="0"/>
              <a:t>4</a:t>
            </a:r>
            <a:r>
              <a:rPr lang="ja-JP" altLang="en-US" b="1" dirty="0"/>
              <a:t>月　 千葉工業大学院入学</a:t>
            </a:r>
            <a:endParaRPr lang="en-US" altLang="ja-JP" b="1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9B47DBF-F945-42B9-B7F9-0421D7FC1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849" y="1971675"/>
            <a:ext cx="197167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91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B08D6E-0A1E-4685-96CE-7D409B9FB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スキルについて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140C4E-2214-4481-8038-BD94624F4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ja-JP" altLang="en-US" sz="2400" b="1" dirty="0">
                <a:solidFill>
                  <a:srgbClr val="FF0000"/>
                </a:solidFill>
              </a:rPr>
              <a:t>・プログラミング言語 </a:t>
            </a:r>
            <a:r>
              <a:rPr lang="ja-JP" altLang="en-US" sz="2400" b="1" dirty="0"/>
              <a:t>　</a:t>
            </a:r>
            <a:r>
              <a:rPr lang="en-US" altLang="ja-JP" sz="2400" b="1" dirty="0">
                <a:hlinkClick r:id="rId2"/>
              </a:rPr>
              <a:t>https://github.com/yamada4649/NaganoCake3</a:t>
            </a:r>
            <a:endParaRPr kumimoji="1" lang="en-US" altLang="ja-JP" sz="2400" b="1" dirty="0">
              <a:solidFill>
                <a:srgbClr val="FF0000"/>
              </a:solidFill>
            </a:endParaRPr>
          </a:p>
          <a:p>
            <a:r>
              <a:rPr kumimoji="1" lang="ja-JP" altLang="en-US" sz="2400" b="1" dirty="0"/>
              <a:t>　</a:t>
            </a:r>
            <a:r>
              <a:rPr kumimoji="1" lang="en-US" altLang="ja-JP" sz="2400" b="1" dirty="0"/>
              <a:t>Ruby</a:t>
            </a:r>
            <a:r>
              <a:rPr kumimoji="1" lang="ja-JP" altLang="en-US" sz="2400" b="1" dirty="0"/>
              <a:t>（ケーキ通販サイトを作成）</a:t>
            </a:r>
            <a:r>
              <a:rPr kumimoji="1" lang="en-US" altLang="ja-JP" sz="2400" b="1" dirty="0"/>
              <a:t>,C</a:t>
            </a:r>
            <a:r>
              <a:rPr kumimoji="1" lang="ja-JP" altLang="en-US" sz="2400" b="1" dirty="0"/>
              <a:t>（基礎レベル）</a:t>
            </a:r>
            <a:r>
              <a:rPr lang="en-US" altLang="ja-JP" sz="2400" b="1" dirty="0"/>
              <a:t>,C#</a:t>
            </a:r>
            <a:r>
              <a:rPr lang="ja-JP" altLang="en-US" sz="2400" b="1" dirty="0"/>
              <a:t>（簡単なゲーム作成）</a:t>
            </a:r>
            <a:endParaRPr lang="en-US" altLang="ja-JP" sz="2400" b="1" dirty="0"/>
          </a:p>
          <a:p>
            <a:r>
              <a:rPr lang="ja-JP" altLang="en-US" sz="2400" b="1" dirty="0">
                <a:solidFill>
                  <a:srgbClr val="FF0000"/>
                </a:solidFill>
              </a:rPr>
              <a:t>・</a:t>
            </a:r>
            <a:r>
              <a:rPr lang="en-US" altLang="ja-JP" sz="2400" b="1" dirty="0" err="1">
                <a:solidFill>
                  <a:srgbClr val="FF0000"/>
                </a:solidFill>
              </a:rPr>
              <a:t>Github</a:t>
            </a:r>
            <a:r>
              <a:rPr lang="ja-JP" altLang="en-US" sz="2400" b="1" dirty="0">
                <a:solidFill>
                  <a:srgbClr val="FF0000"/>
                </a:solidFill>
              </a:rPr>
              <a:t>（中級レベル）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lang="ja-JP" altLang="en-US" sz="2400" b="1" dirty="0"/>
              <a:t>　</a:t>
            </a:r>
            <a:r>
              <a:rPr lang="en-US" altLang="ja-JP" sz="2400" b="1" dirty="0"/>
              <a:t>git</a:t>
            </a:r>
            <a:r>
              <a:rPr lang="ja-JP" altLang="en-US" sz="2400" b="1" dirty="0"/>
              <a:t> </a:t>
            </a:r>
            <a:r>
              <a:rPr lang="en-US" altLang="ja-JP" sz="2400" b="1" dirty="0"/>
              <a:t>push,</a:t>
            </a:r>
            <a:r>
              <a:rPr lang="ja-JP" altLang="en-US" sz="2400" b="1" dirty="0"/>
              <a:t> </a:t>
            </a:r>
            <a:r>
              <a:rPr lang="en-US" altLang="ja-JP" sz="2400" b="1" dirty="0"/>
              <a:t>git branch, git reset, git pull, git show</a:t>
            </a:r>
          </a:p>
          <a:p>
            <a:r>
              <a:rPr kumimoji="1" lang="ja-JP" altLang="en-US" sz="2400" b="1" dirty="0">
                <a:solidFill>
                  <a:srgbClr val="FF0000"/>
                </a:solidFill>
              </a:rPr>
              <a:t>・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MATLAB/Simulink</a:t>
            </a:r>
            <a:r>
              <a:rPr lang="ja-JP" altLang="en-US" sz="2400" b="1" dirty="0">
                <a:solidFill>
                  <a:srgbClr val="FF0000"/>
                </a:solidFill>
              </a:rPr>
              <a:t>（中級レベル）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lang="ja-JP" altLang="en-US" sz="2400" b="1" dirty="0"/>
              <a:t>　外部のセンサの情報（</a:t>
            </a:r>
            <a:r>
              <a:rPr lang="en-US" altLang="ja-JP" sz="2400" b="1" dirty="0" err="1"/>
              <a:t>Pixhwak</a:t>
            </a:r>
            <a:r>
              <a:rPr lang="ja-JP" altLang="en-US" sz="2400" b="1" dirty="0"/>
              <a:t>、超音波ビーコン）をグラフとして表示可。</a:t>
            </a:r>
            <a:endParaRPr lang="en-US" altLang="ja-JP" sz="2400" b="1" dirty="0"/>
          </a:p>
          <a:p>
            <a:r>
              <a:rPr lang="ja-JP" altLang="en-US" sz="1800" b="1" dirty="0"/>
              <a:t>　　（詳しくは、次のスライドの動画をご覧ください。）</a:t>
            </a:r>
            <a:endParaRPr lang="en-US" altLang="ja-JP" sz="1800" b="1" dirty="0"/>
          </a:p>
          <a:p>
            <a:r>
              <a:rPr lang="ja-JP" altLang="en-US" sz="2400" b="1" dirty="0">
                <a:solidFill>
                  <a:srgbClr val="FF0000"/>
                </a:solidFill>
              </a:rPr>
              <a:t>・制御工学（基礎レベル）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lang="ja-JP" altLang="en-US" sz="2400" b="1" dirty="0"/>
              <a:t>　フィードバック制御、</a:t>
            </a:r>
            <a:r>
              <a:rPr lang="en-US" altLang="ja-JP" sz="2400" b="1" dirty="0"/>
              <a:t>PID</a:t>
            </a:r>
            <a:r>
              <a:rPr lang="ja-JP" altLang="en-US" sz="2400" b="1" dirty="0"/>
              <a:t>の制御、</a:t>
            </a:r>
            <a:r>
              <a:rPr lang="en-US" altLang="ja-JP" sz="2400" b="1" dirty="0"/>
              <a:t>Kalman Filter</a:t>
            </a:r>
            <a:r>
              <a:rPr lang="ja-JP" altLang="en-US" sz="2400" b="1" dirty="0"/>
              <a:t>の知識あり。</a:t>
            </a:r>
            <a:endParaRPr lang="en-US" altLang="ja-JP" sz="2400" b="1" dirty="0">
              <a:solidFill>
                <a:schemeClr val="tx1"/>
              </a:solidFill>
            </a:endParaRPr>
          </a:p>
          <a:p>
            <a:r>
              <a:rPr lang="ja-JP" altLang="en-US" sz="500" dirty="0"/>
              <a:t>　</a:t>
            </a:r>
            <a:endParaRPr lang="en-US" altLang="ja-JP" sz="500" dirty="0"/>
          </a:p>
          <a:p>
            <a:r>
              <a:rPr kumimoji="1" lang="ja-JP" altLang="en-US" sz="500" dirty="0"/>
              <a:t>　</a:t>
            </a:r>
            <a:endParaRPr kumimoji="1" lang="en-US" altLang="ja-JP" sz="500" dirty="0"/>
          </a:p>
          <a:p>
            <a:pPr marL="0" indent="0">
              <a:buNone/>
            </a:pPr>
            <a:endParaRPr kumimoji="1" lang="ja-JP" altLang="en-US" sz="500" dirty="0"/>
          </a:p>
        </p:txBody>
      </p:sp>
    </p:spTree>
    <p:extLst>
      <p:ext uri="{BB962C8B-B14F-4D97-AF65-F5344CB8AC3E}">
        <p14:creationId xmlns:p14="http://schemas.microsoft.com/office/powerpoint/2010/main" val="49725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1CBE97-BD20-47D7-B5E6-1D8271E7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/>
              <a:t>MATLAB/Simulink</a:t>
            </a:r>
            <a:r>
              <a:rPr kumimoji="1" lang="ja-JP" altLang="en-US" b="1" dirty="0"/>
              <a:t>のスキル</a:t>
            </a:r>
          </a:p>
        </p:txBody>
      </p:sp>
      <p:pic>
        <p:nvPicPr>
          <p:cNvPr id="4" name="zoom_0">
            <a:hlinkClick r:id="" action="ppaction://media"/>
            <a:extLst>
              <a:ext uri="{FF2B5EF4-FFF2-40B4-BE49-F238E27FC236}">
                <a16:creationId xmlns:a16="http://schemas.microsoft.com/office/drawing/2014/main" id="{C82FA7AE-5340-406E-B5E7-414E0E42AE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47322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BE4754-6609-4251-8C26-78F9413B9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課外活動について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240225-1879-4B9E-815B-D25CA28A6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ja-JP" altLang="en-US" sz="2400" b="1" dirty="0">
                <a:solidFill>
                  <a:srgbClr val="FF0000"/>
                </a:solidFill>
              </a:rPr>
              <a:t>・インターンシップ（株式会社</a:t>
            </a:r>
            <a:r>
              <a:rPr kumimoji="1" lang="en-US" altLang="ja-JP" sz="2400" b="1" dirty="0" err="1">
                <a:solidFill>
                  <a:srgbClr val="FF0000"/>
                </a:solidFill>
              </a:rPr>
              <a:t>Infratop</a:t>
            </a:r>
            <a:r>
              <a:rPr kumimoji="1" lang="ja-JP" altLang="en-US" sz="2400" b="1" dirty="0">
                <a:solidFill>
                  <a:srgbClr val="FF0000"/>
                </a:solidFill>
              </a:rPr>
              <a:t>）</a:t>
            </a:r>
            <a:r>
              <a:rPr kumimoji="1" lang="en-US" altLang="ja-JP" sz="2400" b="1" dirty="0">
                <a:solidFill>
                  <a:srgbClr val="FF0000"/>
                </a:solidFill>
              </a:rPr>
              <a:t>1</a:t>
            </a:r>
            <a:r>
              <a:rPr kumimoji="1" lang="ja-JP" altLang="en-US" sz="2400" b="1" dirty="0">
                <a:solidFill>
                  <a:srgbClr val="FF0000"/>
                </a:solidFill>
              </a:rPr>
              <a:t>年間</a:t>
            </a:r>
            <a:endParaRPr kumimoji="1" lang="en-US" altLang="ja-JP" sz="2400" b="1" dirty="0">
              <a:solidFill>
                <a:srgbClr val="FF0000"/>
              </a:solidFill>
            </a:endParaRPr>
          </a:p>
          <a:p>
            <a:r>
              <a:rPr lang="ja-JP" altLang="en-US" sz="2400" b="1" dirty="0"/>
              <a:t>　内容　：プログラミングを教えるメンター</a:t>
            </a:r>
            <a:endParaRPr lang="en-US" altLang="ja-JP" sz="2400" b="1" dirty="0"/>
          </a:p>
          <a:p>
            <a:r>
              <a:rPr lang="ja-JP" altLang="en-US" sz="2400" b="1" dirty="0"/>
              <a:t>　詳細内容：</a:t>
            </a:r>
            <a:endParaRPr lang="en-US" altLang="ja-JP" sz="2400" b="1" dirty="0"/>
          </a:p>
          <a:p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　プログラミング初心者</a:t>
            </a: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に向けた、プログラミングを教えるメンターをやっております。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　プログラミングを教える内容として、</a:t>
            </a:r>
            <a:r>
              <a:rPr lang="en-US" altLang="ja-JP" b="1" i="0" dirty="0">
                <a:solidFill>
                  <a:srgbClr val="242A33"/>
                </a:solidFill>
                <a:effectLst/>
                <a:latin typeface="Noto Sans JP"/>
              </a:rPr>
              <a:t>GitHub</a:t>
            </a: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や</a:t>
            </a:r>
            <a:r>
              <a:rPr lang="en-US" altLang="ja-JP" b="1" i="0" dirty="0">
                <a:solidFill>
                  <a:srgbClr val="242A33"/>
                </a:solidFill>
                <a:effectLst/>
                <a:latin typeface="Noto Sans JP"/>
              </a:rPr>
              <a:t>HTML/</a:t>
            </a:r>
            <a:r>
              <a:rPr lang="en-US" altLang="ja-JP" b="1" i="0" dirty="0" err="1">
                <a:solidFill>
                  <a:srgbClr val="242A33"/>
                </a:solidFill>
                <a:effectLst/>
                <a:latin typeface="Noto Sans JP"/>
              </a:rPr>
              <a:t>CSS,Ruby</a:t>
            </a:r>
            <a:r>
              <a:rPr lang="en-US" altLang="ja-JP" b="1" i="0" dirty="0">
                <a:solidFill>
                  <a:srgbClr val="242A33"/>
                </a:solidFill>
                <a:effectLst/>
                <a:latin typeface="Noto Sans JP"/>
              </a:rPr>
              <a:t> on Rails</a:t>
            </a: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を教えています。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　また、受講生さんのチーム開発実装のサポートを行っております。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　サポート内容に関しては、ケーキ通販サイトのチーム開発実装です。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　作成内容に関しては、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  <a:hlinkClick r:id="rId2"/>
              </a:rPr>
              <a:t>https://github.com/yamada4649/NaganoCake3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 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にコードを載せます。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pPr marL="0" indent="0">
              <a:buNone/>
            </a:pPr>
            <a:endParaRPr lang="en-US" altLang="ja-JP" b="1" i="0" dirty="0">
              <a:solidFill>
                <a:srgbClr val="242A33"/>
              </a:solidFill>
              <a:effectLst/>
              <a:latin typeface="Noto Sans JP"/>
            </a:endParaRPr>
          </a:p>
          <a:p>
            <a:r>
              <a:rPr lang="ja-JP" altLang="en-US" dirty="0">
                <a:solidFill>
                  <a:srgbClr val="242A33"/>
                </a:solidFill>
                <a:latin typeface="Noto Sans JP"/>
              </a:rPr>
              <a:t>　</a:t>
            </a:r>
            <a:endParaRPr lang="en-US" altLang="ja-JP" dirty="0"/>
          </a:p>
          <a:p>
            <a:r>
              <a:rPr kumimoji="1" lang="ja-JP" altLang="en-US" dirty="0"/>
              <a:t>　</a:t>
            </a:r>
            <a:endParaRPr kumimoji="1" lang="en-US" altLang="ja-JP" dirty="0"/>
          </a:p>
          <a:p>
            <a:r>
              <a:rPr kumimoji="1" lang="ja-JP" altLang="en-US" dirty="0"/>
              <a:t>　</a:t>
            </a:r>
          </a:p>
        </p:txBody>
      </p:sp>
    </p:spTree>
    <p:extLst>
      <p:ext uri="{BB962C8B-B14F-4D97-AF65-F5344CB8AC3E}">
        <p14:creationId xmlns:p14="http://schemas.microsoft.com/office/powerpoint/2010/main" val="981242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9E73D4-FFC7-4C01-95C1-E656782F1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現在の研究内容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58D832-F567-4E22-9FE8-740A7FC00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latinLnBrk="1">
              <a:spcBef>
                <a:spcPts val="200"/>
              </a:spcBef>
            </a:pPr>
            <a:r>
              <a:rPr lang="ja-JP" altLang="en-US" sz="2800" b="1" i="0" dirty="0">
                <a:solidFill>
                  <a:srgbClr val="FF0000"/>
                </a:solidFill>
                <a:effectLst/>
                <a:latin typeface="Noto Sans JP"/>
              </a:rPr>
              <a:t>研究内容</a:t>
            </a:r>
            <a:endParaRPr lang="en-US" altLang="ja-JP" sz="2800" b="1" i="0" dirty="0">
              <a:solidFill>
                <a:srgbClr val="FF0000"/>
              </a:solidFill>
              <a:effectLst/>
              <a:latin typeface="Noto Sans JP"/>
            </a:endParaRPr>
          </a:p>
          <a:p>
            <a:pPr algn="l" latinLnBrk="1">
              <a:spcBef>
                <a:spcPts val="200"/>
              </a:spcBef>
            </a:pPr>
            <a:r>
              <a:rPr lang="ja-JP" altLang="en-US" sz="2400" b="1" i="0" dirty="0">
                <a:solidFill>
                  <a:srgbClr val="242A33"/>
                </a:solidFill>
                <a:effectLst/>
                <a:latin typeface="Noto Sans JP"/>
              </a:rPr>
              <a:t>超音波ビーコンを使用した屋内</a:t>
            </a:r>
            <a:r>
              <a:rPr lang="en-US" altLang="ja-JP" sz="2400" b="1" i="0" dirty="0">
                <a:solidFill>
                  <a:srgbClr val="242A33"/>
                </a:solidFill>
                <a:effectLst/>
                <a:latin typeface="Noto Sans JP"/>
              </a:rPr>
              <a:t>GPS</a:t>
            </a:r>
            <a:r>
              <a:rPr lang="ja-JP" altLang="en-US" sz="2400" b="1" i="0" dirty="0">
                <a:solidFill>
                  <a:srgbClr val="242A33"/>
                </a:solidFill>
                <a:effectLst/>
                <a:latin typeface="Noto Sans JP"/>
              </a:rPr>
              <a:t>による</a:t>
            </a:r>
            <a:endParaRPr lang="en-US" altLang="ja-JP" sz="2400" b="1" i="0" dirty="0">
              <a:solidFill>
                <a:srgbClr val="242A33"/>
              </a:solidFill>
              <a:effectLst/>
              <a:latin typeface="Noto Sans JP"/>
            </a:endParaRPr>
          </a:p>
          <a:p>
            <a:pPr algn="l" latinLnBrk="1">
              <a:spcBef>
                <a:spcPts val="200"/>
              </a:spcBef>
            </a:pPr>
            <a:r>
              <a:rPr lang="en-US" altLang="ja-JP" sz="2400" b="1" i="0" dirty="0">
                <a:solidFill>
                  <a:srgbClr val="242A33"/>
                </a:solidFill>
                <a:effectLst/>
                <a:latin typeface="Noto Sans JP"/>
              </a:rPr>
              <a:t>Pixhawk(</a:t>
            </a:r>
            <a:r>
              <a:rPr lang="ja-JP" altLang="en-US" sz="2400" b="1" i="0" dirty="0">
                <a:solidFill>
                  <a:srgbClr val="242A33"/>
                </a:solidFill>
                <a:effectLst/>
                <a:latin typeface="Noto Sans JP"/>
              </a:rPr>
              <a:t>フライトコントローラ</a:t>
            </a:r>
            <a:r>
              <a:rPr lang="en-US" altLang="ja-JP" sz="2400" b="1" i="0" dirty="0">
                <a:solidFill>
                  <a:srgbClr val="242A33"/>
                </a:solidFill>
                <a:effectLst/>
                <a:latin typeface="Noto Sans JP"/>
              </a:rPr>
              <a:t>)</a:t>
            </a:r>
            <a:r>
              <a:rPr lang="ja-JP" altLang="en-US" sz="2400" b="1" i="0" dirty="0">
                <a:solidFill>
                  <a:srgbClr val="242A33"/>
                </a:solidFill>
                <a:effectLst/>
                <a:latin typeface="Noto Sans JP"/>
              </a:rPr>
              <a:t>の位置推定と精度評価</a:t>
            </a:r>
            <a:endParaRPr lang="en-US" altLang="ja-JP" sz="2400" b="1" i="0" dirty="0">
              <a:solidFill>
                <a:srgbClr val="242A33"/>
              </a:solidFill>
              <a:effectLst/>
              <a:latin typeface="Noto Sans JP"/>
            </a:endParaRPr>
          </a:p>
          <a:p>
            <a:pPr algn="l" latinLnBrk="1">
              <a:spcBef>
                <a:spcPts val="200"/>
              </a:spcBef>
            </a:pPr>
            <a:r>
              <a:rPr lang="en-US" altLang="ja-JP" sz="2400" b="1" i="0" dirty="0">
                <a:solidFill>
                  <a:srgbClr val="242A33"/>
                </a:solidFill>
                <a:effectLst/>
                <a:latin typeface="Noto Sans JP"/>
                <a:hlinkClick r:id="rId2"/>
              </a:rPr>
              <a:t>https://github.com/yamada4649/graduate-studies.git</a:t>
            </a:r>
            <a:r>
              <a:rPr lang="ja-JP" altLang="en-US" sz="2400" b="1" dirty="0">
                <a:solidFill>
                  <a:srgbClr val="242A33"/>
                </a:solidFill>
                <a:latin typeface="Noto Sans JP"/>
              </a:rPr>
              <a:t> </a:t>
            </a:r>
            <a:endParaRPr lang="en-US" altLang="ja-JP" sz="2400" b="1" i="0" dirty="0">
              <a:solidFill>
                <a:srgbClr val="242A33"/>
              </a:solidFill>
              <a:effectLst/>
              <a:latin typeface="Noto Sans JP"/>
            </a:endParaRPr>
          </a:p>
          <a:p>
            <a:pPr algn="l" latinLnBrk="1">
              <a:spcBef>
                <a:spcPts val="200"/>
              </a:spcBef>
            </a:pPr>
            <a:r>
              <a:rPr lang="ja-JP" altLang="en-US" sz="2400" b="1" dirty="0">
                <a:solidFill>
                  <a:srgbClr val="FF0000"/>
                </a:solidFill>
                <a:latin typeface="Noto Sans JP"/>
              </a:rPr>
              <a:t>具体的な内容</a:t>
            </a:r>
            <a:endParaRPr lang="en-US" altLang="ja-JP" sz="2400" b="1" dirty="0">
              <a:solidFill>
                <a:srgbClr val="FF0000"/>
              </a:solidFill>
              <a:latin typeface="Noto Sans JP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　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超音波ビーコンを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4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つ使用し、フライトコントローラ（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Pixhawk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）の位置を計測します。</a:t>
            </a:r>
            <a:endParaRPr lang="en-US" altLang="ja-JP" b="1" dirty="0">
              <a:solidFill>
                <a:srgbClr val="242A33"/>
              </a:solidFill>
              <a:latin typeface="Noto Sans JP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　位置計測結果を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Pixhawk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経由で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MATLAB/Simulink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に取り込み、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Simulink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の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Scope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機能を用いてグラフとして表示し、精度検証を行っております。</a:t>
            </a:r>
            <a:endParaRPr lang="en-US" altLang="ja-JP" b="1" i="0" dirty="0">
              <a:solidFill>
                <a:srgbClr val="242A33"/>
              </a:solidFill>
              <a:effectLst/>
              <a:latin typeface="Noto Sans JP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　</a:t>
            </a: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また、</a:t>
            </a:r>
            <a:r>
              <a:rPr lang="en-US" altLang="ja-JP" b="1" i="0" dirty="0">
                <a:solidFill>
                  <a:srgbClr val="242A33"/>
                </a:solidFill>
                <a:effectLst/>
                <a:latin typeface="Noto Sans JP"/>
              </a:rPr>
              <a:t>MATLAB/Simulink</a:t>
            </a:r>
            <a:r>
              <a:rPr lang="ja-JP" altLang="en-US" b="1" i="0" dirty="0">
                <a:solidFill>
                  <a:srgbClr val="242A33"/>
                </a:solidFill>
                <a:effectLst/>
                <a:latin typeface="Noto Sans JP"/>
              </a:rPr>
              <a:t>のカルマンフィルタ機能を用いて、超音波ビーコンの位置計測の精度が劣化した場合に、</a:t>
            </a:r>
            <a:r>
              <a:rPr lang="en-US" altLang="ja-JP" b="1" dirty="0">
                <a:solidFill>
                  <a:srgbClr val="242A33"/>
                </a:solidFill>
                <a:latin typeface="Noto Sans JP"/>
              </a:rPr>
              <a:t>Pixhawk</a:t>
            </a:r>
            <a:r>
              <a:rPr lang="ja-JP" altLang="en-US" b="1" dirty="0">
                <a:solidFill>
                  <a:srgbClr val="242A33"/>
                </a:solidFill>
                <a:latin typeface="Noto Sans JP"/>
              </a:rPr>
              <a:t>の加速度センサを用いて、超音波ビーコンの位置情報を補填することを行っています。最終的に屋内でのドローンの自立飛行を実装できるように日々研究を頑張っています。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4176847386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71</TotalTime>
  <Words>493</Words>
  <Application>Microsoft Office PowerPoint</Application>
  <PresentationFormat>ワイド画面</PresentationFormat>
  <Paragraphs>48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Noto Sans JP</vt:lpstr>
      <vt:lpstr>Calibri</vt:lpstr>
      <vt:lpstr>Calibri Light</vt:lpstr>
      <vt:lpstr>レトロスペクト</vt:lpstr>
      <vt:lpstr>履歴書</vt:lpstr>
      <vt:lpstr>自己紹介・学歴</vt:lpstr>
      <vt:lpstr>スキルについて　</vt:lpstr>
      <vt:lpstr>MATLAB/Simulinkのスキル</vt:lpstr>
      <vt:lpstr>課外活動について</vt:lpstr>
      <vt:lpstr>現在の研究内容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履歴書</dc:title>
  <dc:creator>山田　竜輝</dc:creator>
  <cp:lastModifiedBy>山田　竜輝</cp:lastModifiedBy>
  <cp:revision>21</cp:revision>
  <dcterms:created xsi:type="dcterms:W3CDTF">2021-07-19T13:01:16Z</dcterms:created>
  <dcterms:modified xsi:type="dcterms:W3CDTF">2021-07-20T00:01:55Z</dcterms:modified>
</cp:coreProperties>
</file>

<file path=docProps/thumbnail.jpeg>
</file>